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81" r:id="rId3"/>
    <p:sldId id="277" r:id="rId4"/>
    <p:sldId id="278" r:id="rId5"/>
    <p:sldId id="279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1221"/>
    <a:srgbClr val="DAD8D3"/>
    <a:srgbClr val="CFCEC9"/>
    <a:srgbClr val="91131E"/>
    <a:srgbClr val="000100"/>
    <a:srgbClr val="141313"/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918" autoAdjust="0"/>
  </p:normalViewPr>
  <p:slideViewPr>
    <p:cSldViewPr snapToGrid="0" snapToObjects="1">
      <p:cViewPr varScale="1">
        <p:scale>
          <a:sx n="89" d="100"/>
          <a:sy n="89" d="100"/>
        </p:scale>
        <p:origin x="60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F9968-A0AD-4F8C-87DD-3E6618F8E7D5}" type="datetimeFigureOut">
              <a:rPr lang="da-DK" smtClean="0"/>
              <a:t>27-02-2019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3B06A-489E-4C04-BABA-8D5460FA4A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46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3694-C086-4ADA-BD49-52A9F8FC687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72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/>
              <a:t>Den registrerede</a:t>
            </a:r>
          </a:p>
          <a:p>
            <a:endParaRPr lang="da-DK" sz="1800" dirty="0"/>
          </a:p>
          <a:p>
            <a:r>
              <a:rPr lang="da-DK" sz="1800" dirty="0"/>
              <a:t>Almindelige personoplysninger</a:t>
            </a:r>
          </a:p>
          <a:p>
            <a:r>
              <a:rPr lang="da-DK" sz="1800" dirty="0"/>
              <a:t>Personoplysninger vedrørende straffedomme og lovovertrædelser </a:t>
            </a:r>
          </a:p>
          <a:p>
            <a:r>
              <a:rPr lang="da-DK" sz="1800" dirty="0"/>
              <a:t>Følsomme personoplysninger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A9383-E4EF-41B6-B939-D9E92608BA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74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E3694-C086-4ADA-BD49-52A9F8FC687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70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1753" y="876148"/>
            <a:ext cx="7405016" cy="651566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1753" y="1527715"/>
            <a:ext cx="6033416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1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683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2755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14891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1753" y="1527715"/>
            <a:ext cx="6033416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5620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844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8924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448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29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29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671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132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5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29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57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4078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396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25603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38219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0620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" y="4535617"/>
            <a:ext cx="9144001" cy="607883"/>
          </a:xfrm>
          <a:prstGeom prst="rect">
            <a:avLst/>
          </a:prstGeom>
          <a:gradFill flip="none" rotWithShape="1">
            <a:gsLst>
              <a:gs pos="0">
                <a:srgbClr val="AD1221"/>
              </a:gs>
              <a:gs pos="100000">
                <a:srgbClr val="91131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" name="Billede 12" descr="DBU-hvid-streg.eps"/>
          <p:cNvPicPr>
            <a:picLocks noChangeAspect="1"/>
          </p:cNvPicPr>
          <p:nvPr userDrawn="1"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019"/>
            <a:ext cx="4711348" cy="469945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2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-1" y="4535617"/>
            <a:ext cx="9144001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 descr="DBU-fv-rund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46" y="4611205"/>
            <a:ext cx="465308" cy="465308"/>
          </a:xfrm>
          <a:prstGeom prst="rect">
            <a:avLst/>
          </a:prstGeom>
        </p:spPr>
      </p:pic>
      <p:sp>
        <p:nvSpPr>
          <p:cNvPr id="14" name="Tekstfelt 13"/>
          <p:cNvSpPr txBox="1"/>
          <p:nvPr userDrawn="1"/>
        </p:nvSpPr>
        <p:spPr>
          <a:xfrm>
            <a:off x="6044674" y="4737747"/>
            <a:ext cx="2387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/>
            </a:pPr>
            <a:r>
              <a:rPr lang="da-DK" sz="900" b="0" i="0" kern="0" cap="small" spc="90" dirty="0">
                <a:solidFill>
                  <a:schemeClr val="bg1"/>
                </a:solidFill>
                <a:latin typeface="Montserrat"/>
                <a:cs typeface="Montserrat"/>
              </a:rPr>
              <a:t>EN DEL AF NOGET STØRRE</a:t>
            </a:r>
          </a:p>
        </p:txBody>
      </p:sp>
      <p:sp>
        <p:nvSpPr>
          <p:cNvPr id="15" name="Tekstfelt 14"/>
          <p:cNvSpPr txBox="1"/>
          <p:nvPr userDrawn="1"/>
        </p:nvSpPr>
        <p:spPr>
          <a:xfrm>
            <a:off x="457200" y="4744649"/>
            <a:ext cx="3562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900" b="0" i="0" kern="900" spc="60" dirty="0">
                <a:solidFill>
                  <a:schemeClr val="bg1"/>
                </a:solidFill>
                <a:latin typeface="Montserrat Semi Bold"/>
                <a:cs typeface="Montserrat Semi Bold"/>
              </a:rPr>
              <a:t>Dansk Boldspil-Union  </a:t>
            </a:r>
            <a:r>
              <a:rPr lang="da-DK" sz="900" b="0" i="0" kern="900" spc="40" dirty="0">
                <a:solidFill>
                  <a:schemeClr val="bg1"/>
                </a:solidFill>
                <a:latin typeface="Montserrat Light"/>
                <a:cs typeface="Montserrat Light"/>
              </a:rPr>
              <a:t>/ </a:t>
            </a:r>
            <a:r>
              <a:rPr lang="da-DK" sz="900" b="0" i="0" kern="900" spc="40">
                <a:solidFill>
                  <a:schemeClr val="bg1"/>
                </a:solidFill>
                <a:latin typeface="Montserrat Light"/>
                <a:cs typeface="Montserrat Light"/>
              </a:rPr>
              <a:t>DBU Direktionssekretariatet</a:t>
            </a:r>
            <a:endParaRPr lang="da-DK" sz="900" b="0" i="0" kern="900" spc="40" dirty="0">
              <a:solidFill>
                <a:schemeClr val="bg1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37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100" b="0" i="0" kern="1200" cap="all" spc="120">
          <a:solidFill>
            <a:schemeClr val="tx1">
              <a:lumMod val="75000"/>
              <a:lumOff val="25000"/>
            </a:schemeClr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spc="30">
          <a:solidFill>
            <a:schemeClr val="tx1">
              <a:lumMod val="75000"/>
              <a:lumOff val="25000"/>
            </a:schemeClr>
          </a:solidFill>
          <a:latin typeface="Montserrat Light"/>
          <a:ea typeface="+mn-ea"/>
          <a:cs typeface="Montserrat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rsondata@dbu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0" y="8116"/>
            <a:ext cx="9144000" cy="4511318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71752" y="339860"/>
            <a:ext cx="7714875" cy="9539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100" b="0" i="0" kern="1200" cap="all" spc="12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+mj-ea"/>
                <a:cs typeface="Montserrat"/>
              </a:defRPr>
            </a:lvl1pPr>
          </a:lstStyle>
          <a:p>
            <a:r>
              <a:rPr lang="da-DK" sz="2800" spc="90" dirty="0">
                <a:solidFill>
                  <a:schemeClr val="bg1"/>
                </a:solidFill>
              </a:rPr>
              <a:t>Databeskyttelsesforordningen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871752" y="837605"/>
            <a:ext cx="7053047" cy="35500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 spc="3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+mn-ea"/>
                <a:cs typeface="Montserrat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endParaRPr lang="da-DK" spc="-8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endParaRPr lang="da-DK" spc="-8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endParaRPr lang="da-DK" spc="-8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endParaRPr lang="da-DK" spc="-8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endParaRPr lang="da-DK" spc="-8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>
              <a:lnSpc>
                <a:spcPts val="3319"/>
              </a:lnSpc>
              <a:spcBef>
                <a:spcPts val="71"/>
              </a:spcBef>
              <a:buFontTx/>
              <a:buChar char="-"/>
            </a:pPr>
            <a:r>
              <a:rPr lang="da-DK" sz="3200" spc="-8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Hvad </a:t>
            </a:r>
            <a:r>
              <a:rPr lang="da-DK" sz="3200" spc="-4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I må, og hvad I </a:t>
            </a:r>
            <a:r>
              <a:rPr lang="da-DK" sz="3200" u="sng" spc="-8" dirty="0">
                <a:solidFill>
                  <a:schemeClr val="bg1"/>
                </a:solidFill>
                <a:uFill>
                  <a:solidFill>
                    <a:srgbClr val="464646"/>
                  </a:solidFill>
                </a:uFill>
                <a:latin typeface="Montserrat Light" panose="00000400000000000000" pitchFamily="50" charset="0"/>
                <a:cs typeface="Lucida Sans Unicode"/>
              </a:rPr>
              <a:t>ikke</a:t>
            </a:r>
            <a:r>
              <a:rPr lang="da-DK" sz="3200" spc="26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3200" spc="-4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må</a:t>
            </a:r>
            <a:r>
              <a:rPr lang="da-DK" sz="3200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3200" spc="-4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som</a:t>
            </a:r>
            <a:r>
              <a:rPr lang="da-DK" sz="3200" spc="-41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3200" spc="-8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klub/forening</a:t>
            </a:r>
          </a:p>
          <a:p>
            <a:pPr marL="0" indent="0">
              <a:lnSpc>
                <a:spcPts val="3319"/>
              </a:lnSpc>
              <a:spcBef>
                <a:spcPts val="71"/>
              </a:spcBef>
              <a:buNone/>
            </a:pPr>
            <a:r>
              <a:rPr lang="da-DK" sz="1400" spc="-8" dirty="0">
                <a:solidFill>
                  <a:schemeClr val="bg1"/>
                </a:solidFill>
                <a:latin typeface="Montserrat Light" panose="00000400000000000000" pitchFamily="50" charset="0"/>
                <a:cs typeface="Lucida Sans Unicode"/>
              </a:rPr>
              <a:t>Version 1.1</a:t>
            </a:r>
            <a:endParaRPr lang="da-DK" sz="1400" dirty="0">
              <a:solidFill>
                <a:schemeClr val="bg1"/>
              </a:solidFill>
              <a:latin typeface="Montserrat Light" panose="00000400000000000000" pitchFamily="50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08316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30082"/>
          </a:xfrm>
        </p:spPr>
        <p:txBody>
          <a:bodyPr>
            <a:normAutofit/>
          </a:bodyPr>
          <a:lstStyle/>
          <a:p>
            <a:pPr marL="0" indent="0">
              <a:spcBef>
                <a:spcPts val="75"/>
              </a:spcBef>
              <a:buNone/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Markedsføring,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klubregi, offentligt og</a:t>
            </a:r>
            <a:r>
              <a:rPr lang="da-DK" spc="38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professionelt:</a:t>
            </a: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34"/>
              </a:spcBef>
            </a:pPr>
            <a:endParaRPr lang="da-DK" dirty="0">
              <a:latin typeface="Montserrat Light" panose="00000400000000000000" pitchFamily="50" charset="0"/>
              <a:cs typeface="Times New Roman"/>
            </a:endParaRPr>
          </a:p>
          <a:p>
            <a:pPr marL="201454" marR="3810" indent="-192405">
              <a:lnSpc>
                <a:spcPct val="90000"/>
              </a:lnSpc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Uanset om det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er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billeder,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video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el. situationer som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man har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optaget 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klubregi,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må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det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kun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bruges officielt,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hvis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alle der optræder,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har 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givet sit samtykke til brugen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den færdige form</a:t>
            </a:r>
            <a:br>
              <a:rPr lang="da-DK" spc="-4" dirty="0">
                <a:latin typeface="Montserrat Light" panose="00000400000000000000" pitchFamily="50" charset="0"/>
                <a:cs typeface="Lucida Sans Unicode"/>
              </a:rPr>
            </a:br>
            <a:endParaRPr lang="da-DK" spc="-4" dirty="0">
              <a:latin typeface="Montserrat Light" panose="00000400000000000000" pitchFamily="50" charset="0"/>
              <a:cs typeface="Lucida Sans Unicode"/>
            </a:endParaRPr>
          </a:p>
          <a:p>
            <a:pPr marL="201454" marR="3810" indent="-192405">
              <a:lnSpc>
                <a:spcPct val="90000"/>
              </a:lnSpc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Videregivelse af oplysninger om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medlemmerne – fx en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medlemsliste</a:t>
            </a: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0" marR="47625" indent="0">
              <a:lnSpc>
                <a:spcPts val="1454"/>
              </a:lnSpc>
              <a:spcBef>
                <a:spcPts val="105"/>
              </a:spcBef>
              <a:buNone/>
            </a:pPr>
            <a:r>
              <a:rPr lang="da-DK" dirty="0">
                <a:latin typeface="Montserrat Light" panose="00000400000000000000" pitchFamily="50" charset="0"/>
                <a:cs typeface="Lucida Sans Unicode"/>
              </a:rPr>
              <a:t>	–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til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privat virksomhed, der gerne vil markedsføre </a:t>
            </a:r>
            <a:r>
              <a:rPr lang="da-DK" spc="-8" dirty="0">
                <a:latin typeface="Montserrat Light" panose="00000400000000000000" pitchFamily="50" charset="0"/>
                <a:cs typeface="Lucida Sans Unicode"/>
              </a:rPr>
              <a:t>produkter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over 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for 	foreningens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medlemmer, kan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kun gøres med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samtykke fra det  enkelte</a:t>
            </a:r>
            <a:r>
              <a:rPr lang="da-DK" spc="-15" dirty="0">
                <a:latin typeface="Montserrat Light" panose="00000400000000000000" pitchFamily="50" charset="0"/>
                <a:cs typeface="Lucida Sans Unicode"/>
              </a:rPr>
              <a:t> 	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medlem.</a:t>
            </a:r>
            <a:br>
              <a:rPr lang="da-DK" spc="-4" dirty="0">
                <a:latin typeface="Montserrat Light" panose="00000400000000000000" pitchFamily="50" charset="0"/>
                <a:cs typeface="Lucida Sans Unicode"/>
              </a:rPr>
            </a:b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201454" marR="3810" indent="-192405">
              <a:lnSpc>
                <a:spcPts val="1454"/>
              </a:lnSpc>
              <a:spcBef>
                <a:spcPts val="315"/>
              </a:spcBef>
              <a:tabLst>
                <a:tab pos="201454" algn="l"/>
              </a:tabLst>
            </a:pPr>
            <a:r>
              <a:rPr lang="da-DK" dirty="0">
                <a:latin typeface="Montserrat Light" panose="00000400000000000000" pitchFamily="50" charset="0"/>
                <a:cs typeface="Lucida Sans Unicode"/>
              </a:rPr>
              <a:t>Som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idrætsforening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må man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heller ikke udsende  markedsføringsmateriale på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vegne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af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virksomhed til  medlemmerne,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uden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at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hvert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enkelt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medlem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på forhånd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har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givet sit  samtykke</a:t>
            </a: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420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02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75"/>
              </a:spcBef>
              <a:buNone/>
            </a:pP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Opsummering:</a:t>
            </a: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30"/>
              </a:spcBef>
            </a:pPr>
            <a:endParaRPr lang="da-DK" sz="1900" dirty="0">
              <a:latin typeface="Montserrat Light" panose="00000400000000000000" pitchFamily="50" charset="0"/>
              <a:cs typeface="Times New Roman"/>
            </a:endParaRPr>
          </a:p>
          <a:p>
            <a:pPr>
              <a:tabLst>
                <a:tab pos="201454" algn="l"/>
              </a:tabLst>
            </a:pP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Medlemsoplysninger 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må kun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bruges 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forenings/lokalunions/forbunds</a:t>
            </a:r>
            <a:r>
              <a:rPr lang="da-DK" sz="1900" spc="8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regi</a:t>
            </a:r>
            <a:br>
              <a:rPr lang="da-DK" sz="1900" spc="-4" dirty="0">
                <a:latin typeface="Montserrat Light" panose="00000400000000000000" pitchFamily="50" charset="0"/>
                <a:cs typeface="Lucida Sans Unicode"/>
              </a:rPr>
            </a:b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>
              <a:tabLst>
                <a:tab pos="201454" algn="l"/>
              </a:tabLst>
            </a:pP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De 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må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IKKE videre distribueres til eksterne</a:t>
            </a:r>
            <a:r>
              <a:rPr lang="da-DK" sz="1900" spc="49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partnere</a:t>
            </a:r>
            <a:br>
              <a:rPr lang="da-DK" sz="1900" spc="-4" dirty="0">
                <a:latin typeface="Montserrat Light" panose="00000400000000000000" pitchFamily="50" charset="0"/>
                <a:cs typeface="Lucida Sans Unicode"/>
              </a:rPr>
            </a:br>
            <a:endParaRPr lang="da-DK" sz="1900" spc="-4" dirty="0">
              <a:latin typeface="Montserrat Light" panose="00000400000000000000" pitchFamily="50" charset="0"/>
              <a:cs typeface="Lucida Sans Unicode"/>
            </a:endParaRPr>
          </a:p>
          <a:p>
            <a:pPr>
              <a:tabLst>
                <a:tab pos="201454" algn="l"/>
              </a:tabLst>
            </a:pP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Video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og </a:t>
            </a:r>
            <a:r>
              <a:rPr lang="da-DK" sz="1900" spc="-4" dirty="0" err="1">
                <a:latin typeface="Montserrat Light" panose="00000400000000000000" pitchFamily="50" charset="0"/>
                <a:cs typeface="Lucida Sans Unicode"/>
              </a:rPr>
              <a:t>billed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 materiale skal godkendes til brug af de personer der  ”optræder”</a:t>
            </a:r>
            <a:br>
              <a:rPr lang="da-DK" sz="1900" spc="-4" dirty="0">
                <a:latin typeface="Montserrat Light" panose="00000400000000000000" pitchFamily="50" charset="0"/>
                <a:cs typeface="Lucida Sans Unicode"/>
              </a:rPr>
            </a:br>
            <a:endParaRPr lang="da-DK" sz="1900" dirty="0">
              <a:latin typeface="Montserrat Light" panose="00000400000000000000" pitchFamily="50" charset="0"/>
              <a:cs typeface="Times New Roman"/>
            </a:endParaRPr>
          </a:p>
          <a:p>
            <a:pPr marL="9525">
              <a:tabLst>
                <a:tab pos="201454" algn="l"/>
              </a:tabLst>
            </a:pP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Ved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brug af 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mail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og sms service skal der godkendes af 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modtager</a:t>
            </a:r>
            <a:r>
              <a:rPr lang="da-DK" sz="1900" spc="75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til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relevant 		info v. markedsføring</a:t>
            </a:r>
          </a:p>
          <a:p>
            <a:pPr marL="0" indent="0">
              <a:buNone/>
              <a:tabLst>
                <a:tab pos="201454" algn="l"/>
              </a:tabLst>
            </a:pPr>
            <a:endParaRPr lang="da-DK" sz="1900" spc="-4" dirty="0">
              <a:latin typeface="Montserrat Light" panose="00000400000000000000" pitchFamily="50" charset="0"/>
              <a:cs typeface="Lucida Sans Unicode"/>
            </a:endParaRPr>
          </a:p>
          <a:p>
            <a:pPr marL="9525">
              <a:tabLst>
                <a:tab pos="201454" algn="l"/>
              </a:tabLst>
            </a:pP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Medlemsoplysninger skal vedligeholdes og irrelevante oplysninger  slettes</a:t>
            </a:r>
            <a:r>
              <a:rPr lang="da-DK" sz="1900" spc="-8" dirty="0">
                <a:latin typeface="Montserrat Light" panose="00000400000000000000" pitchFamily="50" charset="0"/>
                <a:cs typeface="Lucida Sans Unicode"/>
              </a:rPr>
              <a:t> 			</a:t>
            </a:r>
            <a:r>
              <a:rPr lang="da-DK" sz="1900" spc="-4" dirty="0">
                <a:latin typeface="Montserrat Light" panose="00000400000000000000" pitchFamily="50" charset="0"/>
                <a:cs typeface="Lucida Sans Unicode"/>
              </a:rPr>
              <a:t>jævnligt</a:t>
            </a: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244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75"/>
              </a:spcBef>
              <a:buNone/>
            </a:pP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Afslutning:</a:t>
            </a:r>
            <a:endParaRPr lang="da-DK" sz="1400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30"/>
              </a:spcBef>
            </a:pPr>
            <a:endParaRPr lang="da-DK" sz="1400" dirty="0">
              <a:latin typeface="Montserrat Light" panose="00000400000000000000" pitchFamily="50" charset="0"/>
              <a:cs typeface="Times New Roman"/>
            </a:endParaRPr>
          </a:p>
          <a:p>
            <a:pPr marL="201454" marR="170021" indent="-192405">
              <a:tabLst>
                <a:tab pos="201454" algn="l"/>
              </a:tabLst>
            </a:pP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Tænk jer om, brug denne info samt jeres </a:t>
            </a:r>
            <a:r>
              <a:rPr lang="da-DK" sz="1400" dirty="0">
                <a:latin typeface="Montserrat Light" panose="00000400000000000000" pitchFamily="50" charset="0"/>
                <a:cs typeface="Lucida Sans Unicode"/>
              </a:rPr>
              <a:t>egen viden 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og fornuft til at  tilrettelægge </a:t>
            </a:r>
            <a:r>
              <a:rPr lang="da-DK" sz="1400" dirty="0">
                <a:latin typeface="Montserrat Light" panose="00000400000000000000" pitchFamily="50" charset="0"/>
                <a:cs typeface="Lucida Sans Unicode"/>
              </a:rPr>
              <a:t>en god 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skik og tone for brug af medlemsoplysninger,  billeder og</a:t>
            </a:r>
            <a:r>
              <a:rPr lang="da-DK" sz="1400" spc="26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video.</a:t>
            </a:r>
            <a:br>
              <a:rPr lang="da-DK" sz="1400" spc="-4" dirty="0">
                <a:latin typeface="Montserrat Light" panose="00000400000000000000" pitchFamily="50" charset="0"/>
                <a:cs typeface="Lucida Sans Unicode"/>
              </a:rPr>
            </a:br>
            <a:endParaRPr lang="da-DK" sz="1400" dirty="0">
              <a:latin typeface="Montserrat Light" panose="00000400000000000000" pitchFamily="50" charset="0"/>
              <a:cs typeface="Lucida Sans Unicode"/>
            </a:endParaRPr>
          </a:p>
          <a:p>
            <a:pPr marL="201454" marR="170021" indent="-192405">
              <a:tabLst>
                <a:tab pos="201454" algn="l"/>
              </a:tabLst>
            </a:pP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Der ligger diverse uddybende vejledninger, skabeloner og politikker vedrørende databeskyttelsesloven på DBU’s og de respektive lokalunioners hjemmeside.</a:t>
            </a:r>
            <a:endParaRPr lang="da-DK" sz="14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spcBef>
                <a:spcPts val="296"/>
              </a:spcBef>
              <a:buNone/>
              <a:tabLst>
                <a:tab pos="201454" algn="l"/>
              </a:tabLst>
            </a:pPr>
            <a:endParaRPr lang="da-DK" sz="1400" spc="4" dirty="0">
              <a:solidFill>
                <a:srgbClr val="2CA1BE"/>
              </a:solidFill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spcBef>
                <a:spcPts val="296"/>
              </a:spcBef>
              <a:buNone/>
              <a:tabLst>
                <a:tab pos="201454" algn="l"/>
              </a:tabLst>
            </a:pP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Ved spørgsmål, kontakt da gerne DBU’s Data </a:t>
            </a:r>
            <a:r>
              <a:rPr lang="da-DK" sz="1400" spc="-4" dirty="0" err="1">
                <a:latin typeface="Montserrat Light" panose="00000400000000000000" pitchFamily="50" charset="0"/>
                <a:cs typeface="Lucida Sans Unicode"/>
              </a:rPr>
              <a:t>Protection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 Manager på 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  <a:hlinkClick r:id="rId2"/>
              </a:rPr>
              <a:t>persondata@dbu.dk</a:t>
            </a:r>
            <a:r>
              <a:rPr lang="da-DK" sz="1400" spc="-4" dirty="0">
                <a:latin typeface="Montserrat Light" panose="00000400000000000000" pitchFamily="50" charset="0"/>
                <a:cs typeface="Lucida Sans Unicode"/>
              </a:rPr>
              <a:t>. </a:t>
            </a:r>
            <a:endParaRPr lang="da-DK" sz="1400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6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55802" y="73479"/>
            <a:ext cx="8373847" cy="898072"/>
          </a:xfrm>
        </p:spPr>
        <p:txBody>
          <a:bodyPr>
            <a:normAutofit/>
          </a:bodyPr>
          <a:lstStyle/>
          <a:p>
            <a:r>
              <a:rPr lang="da-DK" dirty="0"/>
              <a:t>NYE PERSONDATAREGLER – TIL DIG og DIN FORENING</a:t>
            </a:r>
            <a:endParaRPr lang="da-DK" sz="2100" dirty="0"/>
          </a:p>
        </p:txBody>
      </p:sp>
      <p:sp>
        <p:nvSpPr>
          <p:cNvPr id="3" name="Tekstfelt 2"/>
          <p:cNvSpPr txBox="1"/>
          <p:nvPr/>
        </p:nvSpPr>
        <p:spPr>
          <a:xfrm>
            <a:off x="255802" y="971551"/>
            <a:ext cx="67818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Montserrat Light" panose="00000400000000000000" pitchFamily="50" charset="0"/>
              </a:rPr>
              <a:t>D. 25. maj 2018 træder EU’s nye Databeskyttelsesforordning i kraft, og de nye persondataregler gælder også for forbund, klubber og foreninger. </a:t>
            </a:r>
          </a:p>
          <a:p>
            <a:endParaRPr lang="da-DK" sz="1400" dirty="0">
              <a:latin typeface="Montserrat Light" panose="00000400000000000000" pitchFamily="50" charset="0"/>
            </a:endParaRPr>
          </a:p>
          <a:p>
            <a:r>
              <a:rPr lang="da-DK" sz="1400" dirty="0">
                <a:latin typeface="Montserrat Light" panose="00000400000000000000" pitchFamily="50" charset="0"/>
              </a:rPr>
              <a:t>	</a:t>
            </a:r>
            <a:r>
              <a:rPr lang="da-DK" sz="1400" b="1" i="1" dirty="0">
                <a:latin typeface="Montserrat Light" panose="00000400000000000000" pitchFamily="50" charset="0"/>
              </a:rPr>
              <a:t>§ 1.</a:t>
            </a:r>
            <a:r>
              <a:rPr lang="da-DK" sz="1400" i="1" dirty="0">
                <a:latin typeface="Montserrat Light" panose="00000400000000000000" pitchFamily="50" charset="0"/>
              </a:rPr>
              <a:t> Loven gælder for behandling af personoplysninger, som helt eller delvis foretages ved hjælp af elektronisk databehandling, og for ikke-elektronisk behandling af personoplysninger, der er eller vil blive indeholdt i et register.</a:t>
            </a:r>
          </a:p>
          <a:p>
            <a:endParaRPr lang="da-DK" sz="1400" b="1" dirty="0">
              <a:latin typeface="Montserrat Light" panose="00000400000000000000" pitchFamily="50" charset="0"/>
            </a:endParaRPr>
          </a:p>
          <a:p>
            <a:r>
              <a:rPr lang="da-DK" sz="1400" b="1" dirty="0">
                <a:latin typeface="Montserrat Light" panose="00000400000000000000" pitchFamily="50" charset="0"/>
              </a:rPr>
              <a:t>Persondataforordningen – anvendelsesområde</a:t>
            </a:r>
            <a:br>
              <a:rPr lang="da-DK" sz="1400" b="1" dirty="0">
                <a:latin typeface="Montserrat Light" panose="00000400000000000000" pitchFamily="50" charset="0"/>
              </a:rPr>
            </a:br>
            <a:r>
              <a:rPr lang="da-DK" sz="1400" dirty="0">
                <a:latin typeface="Montserrat Light" panose="00000400000000000000" pitchFamily="50" charset="0"/>
              </a:rPr>
              <a:t>Persondataforordningen gælder </a:t>
            </a:r>
            <a:r>
              <a:rPr lang="da-DK" sz="1400" u="sng" dirty="0">
                <a:latin typeface="Montserrat Light" panose="00000400000000000000" pitchFamily="50" charset="0"/>
              </a:rPr>
              <a:t>kun</a:t>
            </a:r>
            <a:r>
              <a:rPr lang="da-DK" sz="1400" i="1" dirty="0">
                <a:latin typeface="Montserrat Light" panose="00000400000000000000" pitchFamily="50" charset="0"/>
              </a:rPr>
              <a:t> </a:t>
            </a:r>
            <a:r>
              <a:rPr lang="da-DK" sz="1400" dirty="0">
                <a:latin typeface="Montserrat Light" panose="00000400000000000000" pitchFamily="50" charset="0"/>
              </a:rPr>
              <a:t>for behandling af </a:t>
            </a:r>
            <a:r>
              <a:rPr lang="da-DK" sz="1400" b="1" dirty="0">
                <a:latin typeface="Montserrat Light" panose="00000400000000000000" pitchFamily="50" charset="0"/>
              </a:rPr>
              <a:t>personhenførbare </a:t>
            </a:r>
            <a:r>
              <a:rPr lang="da-DK" sz="1400" dirty="0">
                <a:latin typeface="Montserrat Light" panose="00000400000000000000" pitchFamily="50" charset="0"/>
              </a:rPr>
              <a:t>oplysninger, hvilket er oplysninger, der direkte eller indirekte kan knyttes til en bestemt fysisk person, (se eksempler på næste slide).</a:t>
            </a:r>
          </a:p>
          <a:p>
            <a:endParaRPr lang="da-DK" sz="1400" dirty="0">
              <a:latin typeface="Montserrat Light" panose="00000400000000000000" pitchFamily="50" charset="0"/>
            </a:endParaRPr>
          </a:p>
          <a:p>
            <a:r>
              <a:rPr lang="da-DK" sz="1400" dirty="0">
                <a:latin typeface="Montserrat Light" panose="00000400000000000000" pitchFamily="50" charset="0"/>
              </a:rPr>
              <a:t>Der gælder skærpede forholdsregler og hensyn, hvis I håndterer såkaldte ‘følsomme persondata’, som eksempelvis oplysninger om race, religion, helbred og politisk tilhørsforhold.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325">
            <a:off x="7063483" y="1203159"/>
            <a:ext cx="1696238" cy="27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personoplysninger?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56373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Personhenførbare oplysninger er… (Følsomme og særlig kategorier er skrevet i kursiv). </a:t>
            </a:r>
          </a:p>
          <a:p>
            <a:endParaRPr lang="da-DK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997265"/>
              </p:ext>
            </p:extLst>
          </p:nvPr>
        </p:nvGraphicFramePr>
        <p:xfrm>
          <a:off x="457199" y="1523998"/>
          <a:ext cx="8166100" cy="28956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3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332"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Navn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Køn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Foto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Fødselsdato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32"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Nummerplade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Kreditkortnummer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Adresse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E-mail adresse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Medarbejder ID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3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Telefonnummer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nr.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GPS-oplysninger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Initialer / Loginnavn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Stilling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32"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Personlighedstest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Størrelse sko og tøj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IP-adresse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MAC-adresse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Elektroniske spor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3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Løn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Rejseoplysninger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Interesser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Adgangskontrol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Logning i IT systemer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Uddannelse og karakterer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Personlige </a:t>
                      </a:r>
                      <a:b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indkøbsmønstre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Videoovervågning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Væsentlige sociale problemer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Familiemæssige oplysninger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Straffeattest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Politisk overbevisning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Religion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Fagforeningsmæssige tilhørsforhold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Genetiske</a:t>
                      </a:r>
                      <a:b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32"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Biometriske oplysninger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Helbredsoplysninger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 og Etnisk baggrund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Seksuel overbevisning</a:t>
                      </a:r>
                    </a:p>
                  </a:txBody>
                  <a:tcPr marL="6245" marR="6245" marT="57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a-DK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CPR-nr.</a:t>
                      </a:r>
                    </a:p>
                  </a:txBody>
                  <a:tcPr marL="6245" marR="6245" marT="571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9727"/>
            <a:ext cx="8229600" cy="857250"/>
          </a:xfrm>
        </p:spPr>
        <p:txBody>
          <a:bodyPr/>
          <a:lstStyle/>
          <a:p>
            <a:r>
              <a:rPr lang="da-DK" dirty="0"/>
              <a:t>Hvad er en ”behandling”?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343160"/>
            <a:ext cx="4038600" cy="2545556"/>
          </a:xfrm>
        </p:spPr>
        <p:txBody>
          <a:bodyPr>
            <a:normAutofit fontScale="47500" lnSpcReduction="20000"/>
          </a:bodyPr>
          <a:lstStyle/>
          <a:p>
            <a:r>
              <a:rPr lang="da-DK" b="1" dirty="0">
                <a:solidFill>
                  <a:schemeClr val="accent2"/>
                </a:solidFill>
                <a:latin typeface="Montserrat" panose="00000500000000000000" pitchFamily="50" charset="0"/>
              </a:rPr>
              <a:t>Elektronisk</a:t>
            </a:r>
            <a:br>
              <a:rPr lang="da-DK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r>
              <a:rPr lang="da-DK" sz="2500" dirty="0">
                <a:latin typeface="Montserrat Light" panose="00000400000000000000" pitchFamily="50" charset="0"/>
              </a:rPr>
              <a:t>Måden vi behandler digitale persondata på i vores (klubbens, unionens etc.) forskellige IT systemer. Adgangsforhold, medlemssystemer, </a:t>
            </a:r>
            <a:r>
              <a:rPr lang="da-DK" sz="2500" dirty="0" err="1">
                <a:latin typeface="Montserrat Light" panose="00000400000000000000" pitchFamily="50" charset="0"/>
              </a:rPr>
              <a:t>excel</a:t>
            </a:r>
            <a:r>
              <a:rPr lang="da-DK" sz="2500" dirty="0">
                <a:latin typeface="Montserrat Light" panose="00000400000000000000" pitchFamily="50" charset="0"/>
              </a:rPr>
              <a:t> filer, lønsystem, egne databaser osv. </a:t>
            </a:r>
            <a:br>
              <a:rPr lang="da-DK" b="1" dirty="0">
                <a:latin typeface="Montserrat Light" panose="00000400000000000000" pitchFamily="50" charset="0"/>
              </a:rPr>
            </a:br>
            <a:endParaRPr lang="da-DK" b="1" dirty="0">
              <a:latin typeface="Montserrat Light" panose="00000400000000000000" pitchFamily="50" charset="0"/>
            </a:endParaRPr>
          </a:p>
          <a:p>
            <a:r>
              <a:rPr lang="da-DK" b="1" dirty="0">
                <a:solidFill>
                  <a:schemeClr val="accent2"/>
                </a:solidFill>
                <a:latin typeface="Montserrat" panose="00000500000000000000" pitchFamily="50" charset="0"/>
              </a:rPr>
              <a:t>Fysisk</a:t>
            </a:r>
            <a:br>
              <a:rPr lang="da-DK" b="1" dirty="0">
                <a:solidFill>
                  <a:schemeClr val="accent2"/>
                </a:solidFill>
                <a:latin typeface="Montserrat" panose="00000500000000000000" pitchFamily="50" charset="0"/>
              </a:rPr>
            </a:br>
            <a:r>
              <a:rPr lang="da-DK" sz="2500" dirty="0">
                <a:latin typeface="Montserrat Light" panose="00000400000000000000" pitchFamily="50" charset="0"/>
              </a:rPr>
              <a:t>Processer og måder vi behandler personoplysninger på i øvrigt (eks. kontrakter, børneattesterer, ansøgninger osv.). Er de i aflåst skab, hvem har adgang, hvor længe gemmer vi osv.?</a:t>
            </a:r>
          </a:p>
          <a:p>
            <a:endParaRPr lang="da-DK" dirty="0">
              <a:latin typeface="Montserrat Light" panose="00000400000000000000" pitchFamily="50" charset="0"/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13960" y="1996440"/>
            <a:ext cx="3832860" cy="2392680"/>
          </a:xfrm>
          <a:ln>
            <a:solidFill>
              <a:srgbClr val="AD122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a-DK" b="1" u="sng" dirty="0"/>
              <a:t>Eksempler på behandlingsaktiviteter: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lvl="1"/>
            <a:r>
              <a:rPr lang="da-DK" sz="2900" dirty="0"/>
              <a:t>Indsamling </a:t>
            </a:r>
          </a:p>
          <a:p>
            <a:pPr lvl="1"/>
            <a:r>
              <a:rPr lang="da-DK" sz="2900" dirty="0"/>
              <a:t>Registrering </a:t>
            </a:r>
          </a:p>
          <a:p>
            <a:pPr lvl="1"/>
            <a:r>
              <a:rPr lang="da-DK" sz="2900" dirty="0"/>
              <a:t>Videre bearbejdning</a:t>
            </a:r>
          </a:p>
          <a:p>
            <a:pPr lvl="1"/>
            <a:r>
              <a:rPr lang="da-DK" sz="2900" dirty="0"/>
              <a:t>Videregivelse </a:t>
            </a:r>
          </a:p>
          <a:p>
            <a:pPr lvl="1"/>
            <a:r>
              <a:rPr lang="da-DK" sz="2900" dirty="0"/>
              <a:t>Overdragelse </a:t>
            </a:r>
          </a:p>
          <a:p>
            <a:pPr lvl="1"/>
            <a:r>
              <a:rPr lang="da-DK" sz="2900" dirty="0"/>
              <a:t>Samkøring </a:t>
            </a:r>
          </a:p>
          <a:p>
            <a:pPr lvl="1"/>
            <a:r>
              <a:rPr lang="da-DK" sz="2900" dirty="0"/>
              <a:t>Sletning </a:t>
            </a:r>
          </a:p>
          <a:p>
            <a:pPr lvl="1"/>
            <a:r>
              <a:rPr lang="da-DK" sz="2900" dirty="0"/>
              <a:t>Arkivering </a:t>
            </a:r>
          </a:p>
          <a:p>
            <a:pPr lvl="1"/>
            <a:r>
              <a:rPr lang="da-DK" sz="2900" dirty="0"/>
              <a:t>Opbevaring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457200" y="96697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latin typeface="Montserrat Light" panose="00000400000000000000" pitchFamily="50" charset="0"/>
              </a:rPr>
              <a:t>”Behandling” af personoplysninger er enhver håndtering af personoplysninger ved hjælp af IT (elektronisk) eller enhver systematisk håndtering af personoplysninger i analog form (fysisk).</a:t>
            </a:r>
            <a:endParaRPr lang="da-DK" sz="13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50" charset="0"/>
            </a:endParaRP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9464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82"/>
              </a:spcBef>
              <a:buNone/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Gælder loven også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for</a:t>
            </a:r>
            <a:r>
              <a:rPr lang="da-DK" sz="1700" spc="8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fodboldklubber/foreninger?</a:t>
            </a:r>
            <a:endParaRPr lang="da-DK" sz="1700" dirty="0">
              <a:latin typeface="Montserrat Light" panose="00000400000000000000" pitchFamily="50" charset="0"/>
              <a:cs typeface="Lucida Sans Unicode"/>
            </a:endParaRPr>
          </a:p>
          <a:p>
            <a:pPr marL="601504" marR="340043" lvl="1" indent="-192405">
              <a:spcBef>
                <a:spcPts val="307"/>
              </a:spcBef>
              <a:tabLst>
                <a:tab pos="201454" algn="l"/>
              </a:tabLst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Ja, persondataloven gælder både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for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offentlige myndigheder og  private virksomheder,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foreninger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og lignende. Fx. </a:t>
            </a:r>
            <a:r>
              <a:rPr lang="da-DK" sz="1700" spc="-8" dirty="0">
                <a:latin typeface="Montserrat Light" panose="00000400000000000000" pitchFamily="50" charset="0"/>
                <a:cs typeface="Lucida Sans Unicode"/>
              </a:rPr>
              <a:t>registrere 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medlemmernes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navne,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adresser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mv. i en</a:t>
            </a:r>
            <a:r>
              <a:rPr lang="da-DK" sz="1700" spc="4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spc="-8" dirty="0">
                <a:latin typeface="Montserrat Light" panose="00000400000000000000" pitchFamily="50" charset="0"/>
                <a:cs typeface="Lucida Sans Unicode"/>
              </a:rPr>
              <a:t>database</a:t>
            </a:r>
            <a:endParaRPr lang="da-DK" sz="17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spcBef>
                <a:spcPts val="1740"/>
              </a:spcBef>
              <a:buNone/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Hvilke oplysninger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må vi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registrere og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gemme</a:t>
            </a:r>
            <a:r>
              <a:rPr lang="da-DK" sz="1700" spc="23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mv.?</a:t>
            </a:r>
          </a:p>
          <a:p>
            <a:pPr marL="609124" marR="88106" lvl="1" indent="-192405">
              <a:spcBef>
                <a:spcPts val="307"/>
              </a:spcBef>
              <a:tabLst>
                <a:tab pos="209074" algn="l"/>
              </a:tabLst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De oplysninger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idrætsforening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må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registrere om sine 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medlemmer, er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det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man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kan kalder ”sædvanlige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medlems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oplysninger” som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fx. navn,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adresse, </a:t>
            </a:r>
            <a:r>
              <a:rPr lang="da-DK" sz="1700" spc="-8" dirty="0">
                <a:latin typeface="Montserrat Light" panose="00000400000000000000" pitchFamily="50" charset="0"/>
                <a:cs typeface="Lucida Sans Unicode"/>
              </a:rPr>
              <a:t>indmeldelsesdato, 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telefonnummer, fødselsdato, e-mailadresse, </a:t>
            </a:r>
            <a:r>
              <a:rPr lang="da-DK" sz="1700" spc="-8" dirty="0">
                <a:latin typeface="Montserrat Light" panose="00000400000000000000" pitchFamily="50" charset="0"/>
                <a:cs typeface="Lucida Sans Unicode"/>
              </a:rPr>
              <a:t>tillidsposter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og andre klubhverv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mv.</a:t>
            </a:r>
          </a:p>
          <a:p>
            <a:pPr marL="609124" marR="3810" lvl="1" indent="-192405">
              <a:spcBef>
                <a:spcPts val="296"/>
              </a:spcBef>
              <a:tabLst>
                <a:tab pos="209074" algn="l"/>
              </a:tabLst>
            </a:pP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forening kan også registrere oplysninger som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fx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oplysninger om 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et medlems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målscore, certifikat niveau</a:t>
            </a:r>
            <a:r>
              <a:rPr lang="da-DK" sz="1700" spc="45" dirty="0">
                <a:latin typeface="Montserrat Light" panose="00000400000000000000" pitchFamily="50" charset="0"/>
                <a:cs typeface="Lucida Sans Unicode"/>
              </a:rPr>
              <a:t> i henhold til træner og dommerlicenser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m.m.</a:t>
            </a:r>
          </a:p>
          <a:p>
            <a:pPr marL="609124" marR="3810" lvl="1" indent="-192405">
              <a:spcBef>
                <a:spcPts val="296"/>
              </a:spcBef>
              <a:tabLst>
                <a:tab pos="209074" algn="l"/>
              </a:tabLst>
            </a:pPr>
            <a:r>
              <a:rPr lang="da-DK" sz="1700" dirty="0">
                <a:solidFill>
                  <a:srgbClr val="AD1221"/>
                </a:solidFill>
                <a:latin typeface="Montserrat Light" panose="00000400000000000000" pitchFamily="50" charset="0"/>
                <a:cs typeface="Lucida Sans Unicode"/>
              </a:rPr>
              <a:t>Cpr.nr. til brug for Børneattester….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394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1590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82"/>
              </a:spcBef>
              <a:buNone/>
            </a:pPr>
            <a:r>
              <a:rPr lang="da-DK" dirty="0">
                <a:latin typeface="Montserrat Light" panose="00000400000000000000" pitchFamily="50" charset="0"/>
              </a:rPr>
              <a:t>Når man </a:t>
            </a:r>
            <a:r>
              <a:rPr lang="da-DK" spc="-4" dirty="0">
                <a:latin typeface="Montserrat Light" panose="00000400000000000000" pitchFamily="50" charset="0"/>
              </a:rPr>
              <a:t>som fodboldklub registrerer oplysninger om  </a:t>
            </a:r>
            <a:r>
              <a:rPr lang="da-DK" dirty="0">
                <a:latin typeface="Montserrat Light" panose="00000400000000000000" pitchFamily="50" charset="0"/>
              </a:rPr>
              <a:t>medlemmerne, </a:t>
            </a:r>
            <a:r>
              <a:rPr lang="da-DK" spc="-4" dirty="0">
                <a:latin typeface="Montserrat Light" panose="00000400000000000000" pitchFamily="50" charset="0"/>
              </a:rPr>
              <a:t>skal </a:t>
            </a:r>
            <a:r>
              <a:rPr lang="da-DK" dirty="0">
                <a:latin typeface="Montserrat Light" panose="00000400000000000000" pitchFamily="50" charset="0"/>
              </a:rPr>
              <a:t>man </a:t>
            </a:r>
            <a:r>
              <a:rPr lang="da-DK" spc="-4" dirty="0">
                <a:latin typeface="Montserrat Light" panose="00000400000000000000" pitchFamily="50" charset="0"/>
              </a:rPr>
              <a:t>følge det, der hedder ”god  databehandlingsskik”:</a:t>
            </a:r>
          </a:p>
          <a:p>
            <a:pPr marL="0" indent="0">
              <a:spcBef>
                <a:spcPts val="382"/>
              </a:spcBef>
              <a:buNone/>
            </a:pPr>
            <a:endParaRPr lang="da-DK" spc="-4" dirty="0">
              <a:latin typeface="Montserrat Light" panose="00000400000000000000" pitchFamily="50" charset="0"/>
              <a:cs typeface="Lucida Sans Unicode"/>
            </a:endParaRPr>
          </a:p>
          <a:p>
            <a:pPr marL="201454" marR="407194" indent="-192405">
              <a:spcBef>
                <a:spcPts val="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Der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skal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være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et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klart og sagligt formål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med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at </a:t>
            </a:r>
            <a:r>
              <a:rPr lang="da-DK" spc="-8" dirty="0">
                <a:latin typeface="Montserrat Light" panose="00000400000000000000" pitchFamily="50" charset="0"/>
                <a:cs typeface="Lucida Sans Unicode"/>
              </a:rPr>
              <a:t>indsamle 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oplysningerne, f.eks. Almindelig registrering af medlemmernes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navn, 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adresse, telefonnummer og </a:t>
            </a:r>
            <a:r>
              <a:rPr lang="da-DK" spc="-8" dirty="0">
                <a:latin typeface="Montserrat Light" panose="00000400000000000000" pitchFamily="50" charset="0"/>
                <a:cs typeface="Lucida Sans Unicode"/>
              </a:rPr>
              <a:t>fødselsdato til brug for administration af medlems-rettigheder og forpligtigelser</a:t>
            </a:r>
            <a:br>
              <a:rPr lang="da-DK" spc="-8" dirty="0">
                <a:latin typeface="Montserrat Light" panose="00000400000000000000" pitchFamily="50" charset="0"/>
                <a:cs typeface="Lucida Sans Unicode"/>
              </a:rPr>
            </a:b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201454" marR="3810" indent="-192405">
              <a:spcBef>
                <a:spcPts val="296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Man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må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ikke indsamle flere oplysninger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end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nødvendigt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forhold  til</a:t>
            </a:r>
            <a:r>
              <a:rPr lang="da-DK" spc="8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formålet</a:t>
            </a:r>
            <a:br>
              <a:rPr lang="da-DK" spc="-4" dirty="0">
                <a:latin typeface="Montserrat Light" panose="00000400000000000000" pitchFamily="50" charset="0"/>
                <a:cs typeface="Lucida Sans Unicode"/>
              </a:rPr>
            </a:b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201454" marR="351949" indent="-192405">
              <a:lnSpc>
                <a:spcPct val="95200"/>
              </a:lnSpc>
              <a:spcBef>
                <a:spcPts val="3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Herudover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skal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de registrerede oplysninger,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man har,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være  korrekte og relevante og </a:t>
            </a:r>
            <a:r>
              <a:rPr lang="da-DK" b="1" i="1" spc="-38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irrelevante </a:t>
            </a:r>
            <a:r>
              <a:rPr lang="da-DK" b="1" i="1" spc="-41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oplysninger </a:t>
            </a:r>
            <a:r>
              <a:rPr lang="da-DK" b="1" i="1" spc="-45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samt udmeldte  </a:t>
            </a:r>
            <a:r>
              <a:rPr lang="da-DK" b="1" i="1" spc="-49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medlemmers </a:t>
            </a:r>
            <a:r>
              <a:rPr lang="da-DK" b="1" i="1" spc="-41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data </a:t>
            </a:r>
            <a:r>
              <a:rPr lang="da-DK" b="1" i="1" spc="-38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skal slettes</a:t>
            </a:r>
            <a:r>
              <a:rPr lang="da-DK" b="1" i="1" spc="-56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b="1" i="1" spc="-38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jævnligt.</a:t>
            </a:r>
            <a:endParaRPr lang="da-DK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825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0463"/>
          </a:xfrm>
        </p:spPr>
        <p:txBody>
          <a:bodyPr>
            <a:normAutofit/>
          </a:bodyPr>
          <a:lstStyle/>
          <a:p>
            <a:pPr marL="0" indent="0">
              <a:spcBef>
                <a:spcPts val="382"/>
              </a:spcBef>
              <a:buNone/>
            </a:pPr>
            <a:r>
              <a:rPr lang="da-DK" dirty="0">
                <a:latin typeface="Montserrat Light" panose="00000400000000000000" pitchFamily="50" charset="0"/>
              </a:rPr>
              <a:t>Hvad </a:t>
            </a:r>
            <a:r>
              <a:rPr lang="da-DK" spc="-4" dirty="0">
                <a:latin typeface="Montserrat Light" panose="00000400000000000000" pitchFamily="50" charset="0"/>
              </a:rPr>
              <a:t>skal </a:t>
            </a:r>
            <a:r>
              <a:rPr lang="da-DK" dirty="0">
                <a:latin typeface="Montserrat Light" panose="00000400000000000000" pitchFamily="50" charset="0"/>
              </a:rPr>
              <a:t>vi </a:t>
            </a:r>
            <a:r>
              <a:rPr lang="da-DK" spc="-4" dirty="0">
                <a:latin typeface="Montserrat Light" panose="00000400000000000000" pitchFamily="50" charset="0"/>
              </a:rPr>
              <a:t>fortælle </a:t>
            </a:r>
            <a:r>
              <a:rPr lang="da-DK" dirty="0">
                <a:latin typeface="Montserrat Light" panose="00000400000000000000" pitchFamily="50" charset="0"/>
              </a:rPr>
              <a:t>vores </a:t>
            </a:r>
            <a:r>
              <a:rPr lang="da-DK" spc="-4" dirty="0">
                <a:latin typeface="Montserrat Light" panose="00000400000000000000" pitchFamily="50" charset="0"/>
              </a:rPr>
              <a:t>medlemmer, </a:t>
            </a:r>
            <a:r>
              <a:rPr lang="da-DK" dirty="0">
                <a:latin typeface="Montserrat Light" panose="00000400000000000000" pitchFamily="50" charset="0"/>
              </a:rPr>
              <a:t>når vi </a:t>
            </a:r>
            <a:r>
              <a:rPr lang="da-DK" spc="-4" dirty="0">
                <a:latin typeface="Montserrat Light" panose="00000400000000000000" pitchFamily="50" charset="0"/>
              </a:rPr>
              <a:t>registrerer oplysninger  om</a:t>
            </a:r>
            <a:r>
              <a:rPr lang="da-DK" spc="-11" dirty="0">
                <a:latin typeface="Montserrat Light" panose="00000400000000000000" pitchFamily="50" charset="0"/>
              </a:rPr>
              <a:t> </a:t>
            </a:r>
            <a:r>
              <a:rPr lang="da-DK" spc="-4" dirty="0">
                <a:latin typeface="Montserrat Light" panose="00000400000000000000" pitchFamily="50" charset="0"/>
              </a:rPr>
              <a:t>dem?</a:t>
            </a:r>
          </a:p>
          <a:p>
            <a:pPr marL="0" indent="0">
              <a:spcBef>
                <a:spcPts val="382"/>
              </a:spcBef>
              <a:buNone/>
            </a:pPr>
            <a:endParaRPr lang="da-DK" spc="-4" dirty="0">
              <a:latin typeface="Montserrat Light" panose="00000400000000000000" pitchFamily="50" charset="0"/>
              <a:cs typeface="Lucida Sans Unicode"/>
            </a:endParaRPr>
          </a:p>
          <a:p>
            <a:pPr marL="201454" marR="66675" indent="-192405">
              <a:spcBef>
                <a:spcPts val="75"/>
              </a:spcBef>
              <a:tabLst>
                <a:tab pos="201454" algn="l"/>
              </a:tabLst>
            </a:pPr>
            <a:r>
              <a:rPr lang="da-DK" dirty="0">
                <a:latin typeface="Montserrat Light" panose="00000400000000000000" pitchFamily="50" charset="0"/>
                <a:cs typeface="Lucida Sans Unicode"/>
              </a:rPr>
              <a:t>Som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udgangspunkt skal det enkelte medlem informeres om; </a:t>
            </a:r>
          </a:p>
          <a:p>
            <a:pPr marL="601504" marR="66675" lvl="1" indent="-192405">
              <a:spcBef>
                <a:spcPts val="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hvilke personoplysninger, der indsamles om medlemmet, og</a:t>
            </a:r>
          </a:p>
          <a:p>
            <a:pPr marL="601504" marR="66675" lvl="1" indent="-192405">
              <a:spcBef>
                <a:spcPts val="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hvad  klubbens formål </a:t>
            </a:r>
            <a:r>
              <a:rPr lang="da-DK" dirty="0">
                <a:latin typeface="Montserrat Light" panose="00000400000000000000" pitchFamily="50" charset="0"/>
                <a:cs typeface="Lucida Sans Unicode"/>
              </a:rPr>
              <a:t>er med at </a:t>
            </a: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registrere de oplysninger, der bliver  indsamlet </a:t>
            </a:r>
          </a:p>
          <a:p>
            <a:pPr marL="601504" marR="66675" lvl="1" indent="-192405">
              <a:spcBef>
                <a:spcPts val="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Hvornår de bliver slettet</a:t>
            </a:r>
          </a:p>
          <a:p>
            <a:pPr marL="601504" marR="66675" lvl="1" indent="-192405">
              <a:spcBef>
                <a:spcPts val="75"/>
              </a:spcBef>
              <a:tabLst>
                <a:tab pos="201454" algn="l"/>
              </a:tabLst>
            </a:pPr>
            <a:r>
              <a:rPr lang="da-DK" spc="-4" dirty="0">
                <a:latin typeface="Montserrat Light" panose="00000400000000000000" pitchFamily="50" charset="0"/>
                <a:cs typeface="Lucida Sans Unicode"/>
              </a:rPr>
              <a:t>Hvem de i givet fald bliver videregivet til</a:t>
            </a:r>
          </a:p>
          <a:p>
            <a:pPr marL="201454" marR="66675" indent="-192405">
              <a:spcBef>
                <a:spcPts val="75"/>
              </a:spcBef>
              <a:tabLst>
                <a:tab pos="201454" algn="l"/>
              </a:tabLst>
            </a:pPr>
            <a:endParaRPr lang="da-DK" spc="-4" dirty="0">
              <a:latin typeface="Montserrat Light" panose="00000400000000000000" pitchFamily="50" charset="0"/>
              <a:cs typeface="Lucida Sans Unicode"/>
            </a:endParaRPr>
          </a:p>
          <a:p>
            <a:pPr marL="9049" marR="66675" indent="0">
              <a:spcBef>
                <a:spcPts val="75"/>
              </a:spcBef>
              <a:buNone/>
              <a:tabLst>
                <a:tab pos="201454" algn="l"/>
              </a:tabLst>
            </a:pPr>
            <a:r>
              <a:rPr lang="da-DK" i="1" spc="-4" dirty="0">
                <a:latin typeface="Montserrat Light" panose="00000400000000000000" pitchFamily="50" charset="0"/>
                <a:cs typeface="Lucida Sans Unicode"/>
              </a:rPr>
              <a:t>Dette sker via ‘Vilkår og betingelser’ i Fodboldpasset samt via klubbens privatlivspolitik</a:t>
            </a:r>
            <a:endParaRPr lang="da-DK" i="1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19"/>
              </a:spcBef>
            </a:pPr>
            <a:endParaRPr lang="da-DK" dirty="0">
              <a:latin typeface="Montserrat Light" panose="00000400000000000000" pitchFamily="50" charset="0"/>
              <a:cs typeface="Times New Roman"/>
            </a:endParaRPr>
          </a:p>
          <a:p>
            <a:pPr marL="0" indent="0">
              <a:spcBef>
                <a:spcPts val="34"/>
              </a:spcBef>
              <a:buNone/>
            </a:pPr>
            <a:endParaRPr lang="da-DK" dirty="0">
              <a:latin typeface="Montserrat Light" panose="00000400000000000000" pitchFamily="50" charset="0"/>
              <a:cs typeface="Times New Roman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23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5843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75"/>
              </a:spcBef>
              <a:buNone/>
            </a:pP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Hvad må vi gøre med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oplysninger om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vores</a:t>
            </a:r>
            <a:r>
              <a:rPr lang="da-DK" sz="1700" spc="26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medlemmer?</a:t>
            </a:r>
            <a:endParaRPr lang="da-DK" sz="1700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30"/>
              </a:spcBef>
            </a:pPr>
            <a:endParaRPr lang="da-DK" sz="1700" dirty="0">
              <a:latin typeface="Montserrat Light" panose="00000400000000000000" pitchFamily="50" charset="0"/>
              <a:cs typeface="Times New Roman"/>
            </a:endParaRPr>
          </a:p>
          <a:p>
            <a:pPr marL="201454" marR="393859" indent="-192405">
              <a:tabLst>
                <a:tab pos="201454" algn="l"/>
              </a:tabLst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Oplysningerne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må kun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anvendes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i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overensstemmelse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med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det  formål, som de oprindeligt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indsamlet til. Fx. til håndtering af  database og</a:t>
            </a:r>
            <a:r>
              <a:rPr lang="da-DK" sz="1700" spc="23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kontingentopkrævning.</a:t>
            </a:r>
            <a:br>
              <a:rPr lang="da-DK" sz="1700" spc="-4" dirty="0">
                <a:latin typeface="Montserrat Light" panose="00000400000000000000" pitchFamily="50" charset="0"/>
                <a:cs typeface="Lucida Sans Unicode"/>
              </a:rPr>
            </a:br>
            <a:endParaRPr lang="da-DK" sz="1700" dirty="0">
              <a:latin typeface="Montserrat Light" panose="00000400000000000000" pitchFamily="50" charset="0"/>
              <a:cs typeface="Lucida Sans Unicode"/>
            </a:endParaRPr>
          </a:p>
          <a:p>
            <a:pPr marL="201454" marR="3810" indent="-192405">
              <a:spcBef>
                <a:spcPts val="296"/>
              </a:spcBef>
              <a:tabLst>
                <a:tab pos="201454" algn="l"/>
              </a:tabLst>
            </a:pP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Hvis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foreningen ønsker at videregive (offentliggøre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mv.)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oplysninger  om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et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medlem eller andre, så skal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man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spørge den/de pågældende  om</a:t>
            </a:r>
            <a:r>
              <a:rPr lang="da-DK" sz="1700" spc="-8" dirty="0">
                <a:latin typeface="Montserrat Light" panose="00000400000000000000" pitchFamily="50" charset="0"/>
                <a:cs typeface="Lucida Sans Unicode"/>
              </a:rPr>
              <a:t> lov </a:t>
            </a:r>
          </a:p>
          <a:p>
            <a:pPr marL="601504" marR="3810" lvl="1" indent="-192405">
              <a:spcBef>
                <a:spcPts val="296"/>
              </a:spcBef>
              <a:tabLst>
                <a:tab pos="201454" algn="l"/>
              </a:tabLst>
            </a:pPr>
            <a:r>
              <a:rPr lang="da-DK" sz="1700" i="1" spc="-8" dirty="0">
                <a:latin typeface="Montserrat Light" panose="00000400000000000000" pitchFamily="50" charset="0"/>
                <a:cs typeface="Lucida Sans Unicode"/>
              </a:rPr>
              <a:t>der er dog visse undtagelser herfra, se ‘Vilkår og betingelser’ i Fodboldpasset</a:t>
            </a:r>
            <a:endParaRPr lang="da-DK" sz="1700" i="1" dirty="0">
              <a:latin typeface="Montserrat Light" panose="00000400000000000000" pitchFamily="50" charset="0"/>
              <a:cs typeface="Lucida Sans Unicode"/>
            </a:endParaRPr>
          </a:p>
          <a:p>
            <a:pPr marL="201454" marR="133826" indent="-192405">
              <a:spcBef>
                <a:spcPts val="307"/>
              </a:spcBef>
              <a:tabLst>
                <a:tab pos="201454" algn="l"/>
              </a:tabLst>
            </a:pP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Man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må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dog gerne lægge medlemslisten og div. oplysninger på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en 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lukket side,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hvor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det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ved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hjælp af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fx.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password og adgangskode  sikres, at det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kun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er medlemmerne af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foreningen,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der </a:t>
            </a:r>
            <a:r>
              <a:rPr lang="da-DK" sz="1700" dirty="0">
                <a:latin typeface="Montserrat Light" panose="00000400000000000000" pitchFamily="50" charset="0"/>
                <a:cs typeface="Lucida Sans Unicode"/>
              </a:rPr>
              <a:t>har</a:t>
            </a:r>
            <a:r>
              <a:rPr lang="da-DK" sz="1700" spc="56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700" spc="-4" dirty="0">
                <a:latin typeface="Montserrat Light" panose="00000400000000000000" pitchFamily="50" charset="0"/>
                <a:cs typeface="Lucida Sans Unicode"/>
              </a:rPr>
              <a:t>adgang.</a:t>
            </a:r>
            <a:endParaRPr lang="da-DK" sz="17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964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Persondata i dansk fodbold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502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da-DK" sz="1900" spc="-5" dirty="0">
                <a:latin typeface="Montserrat Light" panose="00000400000000000000" pitchFamily="50" charset="0"/>
                <a:cs typeface="Lucida Sans Unicode"/>
              </a:rPr>
              <a:t>Video og billeder, både på hjemmeside og</a:t>
            </a:r>
            <a:r>
              <a:rPr lang="da-DK" sz="1900" spc="100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5" dirty="0" err="1">
                <a:latin typeface="Montserrat Light" panose="00000400000000000000" pitchFamily="50" charset="0"/>
                <a:cs typeface="Lucida Sans Unicode"/>
              </a:rPr>
              <a:t>facebook</a:t>
            </a:r>
            <a:r>
              <a:rPr lang="da-DK" sz="1900" spc="-5" dirty="0">
                <a:latin typeface="Montserrat Light" panose="00000400000000000000" pitchFamily="50" charset="0"/>
                <a:cs typeface="Lucida Sans Unicode"/>
              </a:rPr>
              <a:t>:</a:t>
            </a: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>
              <a:spcBef>
                <a:spcPts val="30"/>
              </a:spcBef>
            </a:pPr>
            <a:endParaRPr lang="da-DK" sz="1900" dirty="0">
              <a:latin typeface="Montserrat Light" panose="00000400000000000000" pitchFamily="50" charset="0"/>
              <a:cs typeface="Times New Roman"/>
            </a:endParaRPr>
          </a:p>
          <a:p>
            <a:pPr>
              <a:lnSpc>
                <a:spcPts val="2090"/>
              </a:lnSpc>
              <a:spcBef>
                <a:spcPts val="100"/>
              </a:spcBef>
            </a:pPr>
            <a:r>
              <a:rPr lang="da-DK" sz="1900" dirty="0">
                <a:latin typeface="Montserrat Light" panose="00000400000000000000" pitchFamily="50" charset="0"/>
              </a:rPr>
              <a:t>Ved </a:t>
            </a:r>
            <a:r>
              <a:rPr lang="da-DK" sz="1900" i="1" spc="-55" dirty="0">
                <a:latin typeface="Montserrat Light" panose="00000400000000000000" pitchFamily="50" charset="0"/>
                <a:cs typeface="Lucida Sans Unicode"/>
              </a:rPr>
              <a:t>portrætbilleder </a:t>
            </a:r>
            <a:r>
              <a:rPr lang="da-DK" sz="1900" spc="-5" dirty="0">
                <a:latin typeface="Montserrat Light" panose="00000400000000000000" pitchFamily="50" charset="0"/>
              </a:rPr>
              <a:t>skal </a:t>
            </a:r>
            <a:r>
              <a:rPr lang="da-DK" sz="1900" dirty="0">
                <a:latin typeface="Montserrat Light" panose="00000400000000000000" pitchFamily="50" charset="0"/>
              </a:rPr>
              <a:t>man </a:t>
            </a:r>
            <a:r>
              <a:rPr lang="da-DK" sz="1900" u="sng" spc="-5" dirty="0">
                <a:uFill>
                  <a:solidFill>
                    <a:srgbClr val="000000"/>
                  </a:solidFill>
                </a:uFill>
                <a:latin typeface="Montserrat Light" panose="00000400000000000000" pitchFamily="50" charset="0"/>
              </a:rPr>
              <a:t>altid</a:t>
            </a:r>
            <a:r>
              <a:rPr lang="da-DK" sz="1900" spc="-5" dirty="0">
                <a:latin typeface="Montserrat Light" panose="00000400000000000000" pitchFamily="50" charset="0"/>
              </a:rPr>
              <a:t> sørge for at </a:t>
            </a:r>
            <a:r>
              <a:rPr lang="da-DK" sz="1900" dirty="0">
                <a:latin typeface="Montserrat Light" panose="00000400000000000000" pitchFamily="50" charset="0"/>
              </a:rPr>
              <a:t>have</a:t>
            </a:r>
            <a:r>
              <a:rPr lang="da-DK" sz="1900" spc="100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den </a:t>
            </a:r>
            <a:r>
              <a:rPr lang="da-DK" sz="1900" spc="-10" dirty="0">
                <a:latin typeface="Montserrat Light" panose="00000400000000000000" pitchFamily="50" charset="0"/>
              </a:rPr>
              <a:t>portrætteredes </a:t>
            </a:r>
            <a:r>
              <a:rPr lang="da-DK" sz="1900" spc="-5" dirty="0">
                <a:latin typeface="Montserrat Light" panose="00000400000000000000" pitchFamily="50" charset="0"/>
              </a:rPr>
              <a:t>samtykke, </a:t>
            </a:r>
            <a:r>
              <a:rPr lang="da-DK" sz="1900" dirty="0">
                <a:latin typeface="Montserrat Light" panose="00000400000000000000" pitchFamily="50" charset="0"/>
              </a:rPr>
              <a:t>før man </a:t>
            </a:r>
            <a:r>
              <a:rPr lang="da-DK" sz="1900" spc="-5" dirty="0">
                <a:latin typeface="Montserrat Light" panose="00000400000000000000" pitchFamily="50" charset="0"/>
              </a:rPr>
              <a:t>lægger billedet på</a:t>
            </a:r>
            <a:r>
              <a:rPr lang="da-DK" sz="1900" spc="100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hjemmesiden og de sociale medier</a:t>
            </a:r>
          </a:p>
          <a:p>
            <a:pPr>
              <a:lnSpc>
                <a:spcPts val="1985"/>
              </a:lnSpc>
              <a:tabLst>
                <a:tab pos="268605" algn="l"/>
              </a:tabLst>
            </a:pPr>
            <a:r>
              <a:rPr lang="da-DK" sz="1900" dirty="0">
                <a:latin typeface="Montserrat Light" panose="00000400000000000000" pitchFamily="50" charset="0"/>
              </a:rPr>
              <a:t>Ved </a:t>
            </a:r>
            <a:r>
              <a:rPr lang="da-DK" sz="1900" i="1" spc="-55" dirty="0">
                <a:latin typeface="Montserrat Light" panose="00000400000000000000" pitchFamily="50" charset="0"/>
                <a:cs typeface="Lucida Sans Unicode"/>
              </a:rPr>
              <a:t>situationsbilleder </a:t>
            </a:r>
            <a:r>
              <a:rPr lang="da-DK" sz="1900" dirty="0">
                <a:latin typeface="Montserrat Light" panose="00000400000000000000" pitchFamily="50" charset="0"/>
              </a:rPr>
              <a:t>– </a:t>
            </a:r>
            <a:r>
              <a:rPr lang="da-DK" sz="1900" spc="-5" dirty="0">
                <a:latin typeface="Montserrat Light" panose="00000400000000000000" pitchFamily="50" charset="0"/>
              </a:rPr>
              <a:t>altså </a:t>
            </a:r>
            <a:r>
              <a:rPr lang="da-DK" sz="1900" spc="-10" dirty="0">
                <a:latin typeface="Montserrat Light" panose="00000400000000000000" pitchFamily="50" charset="0"/>
              </a:rPr>
              <a:t>billeder, </a:t>
            </a:r>
            <a:r>
              <a:rPr lang="da-DK" sz="1900" spc="-5" dirty="0">
                <a:latin typeface="Montserrat Light" panose="00000400000000000000" pitchFamily="50" charset="0"/>
              </a:rPr>
              <a:t>som </a:t>
            </a:r>
            <a:r>
              <a:rPr lang="da-DK" sz="1900" dirty="0">
                <a:latin typeface="Montserrat Light" panose="00000400000000000000" pitchFamily="50" charset="0"/>
              </a:rPr>
              <a:t>har </a:t>
            </a:r>
            <a:r>
              <a:rPr lang="da-DK" sz="1900" spc="-5" dirty="0">
                <a:latin typeface="Montserrat Light" panose="00000400000000000000" pitchFamily="50" charset="0"/>
              </a:rPr>
              <a:t>til formål at vise</a:t>
            </a:r>
            <a:r>
              <a:rPr lang="da-DK" sz="1900" spc="260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en</a:t>
            </a:r>
            <a:r>
              <a:rPr lang="da-DK" sz="1900" dirty="0">
                <a:latin typeface="Montserrat Light" panose="00000400000000000000" pitchFamily="50" charset="0"/>
                <a:cs typeface="Lucida Sans Unicode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situation eller aktivitet </a:t>
            </a:r>
            <a:r>
              <a:rPr lang="da-DK" sz="1900" dirty="0">
                <a:latin typeface="Montserrat Light" panose="00000400000000000000" pitchFamily="50" charset="0"/>
              </a:rPr>
              <a:t>– </a:t>
            </a:r>
            <a:r>
              <a:rPr lang="da-DK" sz="1900" spc="-5" dirty="0">
                <a:latin typeface="Montserrat Light" panose="00000400000000000000" pitchFamily="50" charset="0"/>
              </a:rPr>
              <a:t>så kan disse frit lægges på</a:t>
            </a:r>
            <a:r>
              <a:rPr lang="da-DK" sz="1900" spc="165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hjemmesiden, </a:t>
            </a:r>
            <a:r>
              <a:rPr lang="da-DK" sz="1900" dirty="0">
                <a:latin typeface="Montserrat Light" panose="00000400000000000000" pitchFamily="50" charset="0"/>
              </a:rPr>
              <a:t>hvis </a:t>
            </a:r>
            <a:r>
              <a:rPr lang="da-DK" sz="1900" spc="-5" dirty="0">
                <a:latin typeface="Montserrat Light" panose="00000400000000000000" pitchFamily="50" charset="0"/>
              </a:rPr>
              <a:t>de </a:t>
            </a:r>
            <a:r>
              <a:rPr lang="da-DK" sz="1900" dirty="0">
                <a:latin typeface="Montserrat Light" panose="00000400000000000000" pitchFamily="50" charset="0"/>
              </a:rPr>
              <a:t>er</a:t>
            </a:r>
            <a:r>
              <a:rPr lang="da-DK" sz="1900" spc="0" dirty="0">
                <a:latin typeface="Montserrat Light" panose="00000400000000000000" pitchFamily="50" charset="0"/>
              </a:rPr>
              <a:t> </a:t>
            </a:r>
            <a:r>
              <a:rPr lang="da-DK" sz="1900" u="sng" spc="-5" dirty="0">
                <a:uFill>
                  <a:solidFill>
                    <a:srgbClr val="000000"/>
                  </a:solidFill>
                </a:uFill>
                <a:latin typeface="Montserrat Light" panose="00000400000000000000" pitchFamily="50" charset="0"/>
              </a:rPr>
              <a:t>harmløse</a:t>
            </a:r>
            <a:r>
              <a:rPr lang="da-DK" sz="1900" spc="-5" dirty="0">
                <a:latin typeface="Montserrat Light" panose="00000400000000000000" pitchFamily="50" charset="0"/>
              </a:rPr>
              <a:t>. Men hvis situationen</a:t>
            </a:r>
            <a:r>
              <a:rPr lang="da-DK" sz="1900" spc="60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kan</a:t>
            </a:r>
            <a:r>
              <a:rPr lang="da-DK" sz="1900" spc="15" dirty="0">
                <a:latin typeface="Montserrat Light" panose="00000400000000000000" pitchFamily="50" charset="0"/>
              </a:rPr>
              <a:t> </a:t>
            </a:r>
            <a:r>
              <a:rPr lang="da-DK" sz="1900" b="1" i="1" spc="-65" dirty="0">
                <a:solidFill>
                  <a:srgbClr val="FF0000"/>
                </a:solidFill>
                <a:latin typeface="Montserrat Light" panose="00000400000000000000" pitchFamily="50" charset="0"/>
                <a:cs typeface="Lucida Sans Unicode"/>
              </a:rPr>
              <a:t>krænke </a:t>
            </a:r>
            <a:r>
              <a:rPr lang="da-DK" sz="1900" dirty="0">
                <a:latin typeface="Montserrat Light" panose="00000400000000000000" pitchFamily="50" charset="0"/>
              </a:rPr>
              <a:t>en </a:t>
            </a:r>
            <a:r>
              <a:rPr lang="da-DK" sz="1900" spc="-5" dirty="0">
                <a:latin typeface="Montserrat Light" panose="00000400000000000000" pitchFamily="50" charset="0"/>
              </a:rPr>
              <a:t>person, der </a:t>
            </a:r>
            <a:r>
              <a:rPr lang="da-DK" sz="1900" dirty="0">
                <a:latin typeface="Montserrat Light" panose="00000400000000000000" pitchFamily="50" charset="0"/>
              </a:rPr>
              <a:t>er </a:t>
            </a:r>
            <a:r>
              <a:rPr lang="da-DK" sz="1900" spc="-5" dirty="0">
                <a:latin typeface="Montserrat Light" panose="00000400000000000000" pitchFamily="50" charset="0"/>
              </a:rPr>
              <a:t>på billedet, skal  </a:t>
            </a:r>
            <a:r>
              <a:rPr lang="da-DK" sz="1900" dirty="0">
                <a:latin typeface="Montserrat Light" panose="00000400000000000000" pitchFamily="50" charset="0"/>
              </a:rPr>
              <a:t>man </a:t>
            </a:r>
            <a:r>
              <a:rPr lang="da-DK" sz="1900" spc="-5" dirty="0">
                <a:latin typeface="Montserrat Light" panose="00000400000000000000" pitchFamily="50" charset="0"/>
              </a:rPr>
              <a:t>spørge om lov, </a:t>
            </a:r>
            <a:r>
              <a:rPr lang="da-DK" sz="1900" dirty="0">
                <a:latin typeface="Montserrat Light" panose="00000400000000000000" pitchFamily="50" charset="0"/>
              </a:rPr>
              <a:t>før man </a:t>
            </a:r>
            <a:r>
              <a:rPr lang="da-DK" sz="1900" spc="-5" dirty="0">
                <a:latin typeface="Montserrat Light" panose="00000400000000000000" pitchFamily="50" charset="0"/>
              </a:rPr>
              <a:t>lægger billedet på hjemmesiden. </a:t>
            </a:r>
            <a:r>
              <a:rPr lang="da-DK" sz="1900" spc="-10" dirty="0">
                <a:latin typeface="Montserrat Light" panose="00000400000000000000" pitchFamily="50" charset="0"/>
              </a:rPr>
              <a:t>Fx.  </a:t>
            </a:r>
            <a:r>
              <a:rPr lang="da-DK" sz="1900" spc="-5" dirty="0">
                <a:latin typeface="Montserrat Light" panose="00000400000000000000" pitchFamily="50" charset="0"/>
              </a:rPr>
              <a:t>billeder fra </a:t>
            </a:r>
            <a:r>
              <a:rPr lang="da-DK" sz="1900" dirty="0">
                <a:latin typeface="Montserrat Light" panose="00000400000000000000" pitchFamily="50" charset="0"/>
              </a:rPr>
              <a:t>en </a:t>
            </a:r>
            <a:r>
              <a:rPr lang="da-DK" sz="1900" spc="-5" dirty="0">
                <a:latin typeface="Montserrat Light" panose="00000400000000000000" pitchFamily="50" charset="0"/>
              </a:rPr>
              <a:t>klubfest, </a:t>
            </a:r>
            <a:r>
              <a:rPr lang="da-DK" sz="1900" dirty="0">
                <a:latin typeface="Montserrat Light" panose="00000400000000000000" pitchFamily="50" charset="0"/>
              </a:rPr>
              <a:t>hvor </a:t>
            </a:r>
            <a:r>
              <a:rPr lang="da-DK" sz="1900" spc="-5" dirty="0">
                <a:latin typeface="Montserrat Light" panose="00000400000000000000" pitchFamily="50" charset="0"/>
              </a:rPr>
              <a:t>der </a:t>
            </a:r>
            <a:r>
              <a:rPr lang="da-DK" sz="1900" dirty="0">
                <a:latin typeface="Montserrat Light" panose="00000400000000000000" pitchFamily="50" charset="0"/>
              </a:rPr>
              <a:t>er </a:t>
            </a:r>
            <a:r>
              <a:rPr lang="da-DK" sz="1900" spc="-5" dirty="0">
                <a:latin typeface="Montserrat Light" panose="00000400000000000000" pitchFamily="50" charset="0"/>
              </a:rPr>
              <a:t>blevet ”fanget” </a:t>
            </a:r>
            <a:r>
              <a:rPr lang="da-DK" sz="1900" dirty="0">
                <a:latin typeface="Montserrat Light" panose="00000400000000000000" pitchFamily="50" charset="0"/>
              </a:rPr>
              <a:t>et </a:t>
            </a:r>
            <a:r>
              <a:rPr lang="da-DK" sz="1900" spc="-5" dirty="0">
                <a:latin typeface="Montserrat Light" panose="00000400000000000000" pitchFamily="50" charset="0"/>
              </a:rPr>
              <a:t>par sjove  situationer.</a:t>
            </a: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endParaRPr lang="da-DK" sz="1900" dirty="0">
              <a:latin typeface="Montserrat Light" panose="00000400000000000000" pitchFamily="50" charset="0"/>
              <a:cs typeface="Times New Roman"/>
            </a:endParaRPr>
          </a:p>
          <a:p>
            <a:pPr marL="268605" marR="5080" indent="-256540">
              <a:lnSpc>
                <a:spcPct val="79300"/>
              </a:lnSpc>
              <a:tabLst>
                <a:tab pos="268605" algn="l"/>
              </a:tabLst>
            </a:pPr>
            <a:r>
              <a:rPr lang="da-DK" sz="1900" dirty="0">
                <a:latin typeface="Montserrat Light" panose="00000400000000000000" pitchFamily="50" charset="0"/>
              </a:rPr>
              <a:t>Ved </a:t>
            </a:r>
            <a:r>
              <a:rPr lang="da-DK" sz="1900" i="1" spc="-55" dirty="0">
                <a:latin typeface="Montserrat Light" panose="00000400000000000000" pitchFamily="50" charset="0"/>
                <a:cs typeface="Lucida Sans Unicode"/>
              </a:rPr>
              <a:t>video </a:t>
            </a:r>
            <a:r>
              <a:rPr lang="da-DK" sz="1900" spc="-5" dirty="0">
                <a:latin typeface="Montserrat Light" panose="00000400000000000000" pitchFamily="50" charset="0"/>
              </a:rPr>
              <a:t>skal </a:t>
            </a:r>
            <a:r>
              <a:rPr lang="da-DK" sz="1900" dirty="0">
                <a:latin typeface="Montserrat Light" panose="00000400000000000000" pitchFamily="50" charset="0"/>
              </a:rPr>
              <a:t>man have </a:t>
            </a:r>
            <a:r>
              <a:rPr lang="da-DK" sz="1900" spc="-10" dirty="0">
                <a:latin typeface="Montserrat Light" panose="00000400000000000000" pitchFamily="50" charset="0"/>
              </a:rPr>
              <a:t>tilladelse </a:t>
            </a:r>
            <a:r>
              <a:rPr lang="da-DK" sz="1900" spc="-5" dirty="0">
                <a:latin typeface="Montserrat Light" panose="00000400000000000000" pitchFamily="50" charset="0"/>
              </a:rPr>
              <a:t>fra alle, der ”optræder” til at bruge  materialet officielt </a:t>
            </a:r>
            <a:r>
              <a:rPr lang="da-DK" sz="1900" dirty="0">
                <a:latin typeface="Montserrat Light" panose="00000400000000000000" pitchFamily="50" charset="0"/>
              </a:rPr>
              <a:t>i </a:t>
            </a:r>
            <a:r>
              <a:rPr lang="da-DK" sz="1900" spc="-5" dirty="0">
                <a:latin typeface="Montserrat Light" panose="00000400000000000000" pitchFamily="50" charset="0"/>
              </a:rPr>
              <a:t>forbindelse </a:t>
            </a:r>
            <a:r>
              <a:rPr lang="da-DK" sz="1900" dirty="0">
                <a:latin typeface="Montserrat Light" panose="00000400000000000000" pitchFamily="50" charset="0"/>
              </a:rPr>
              <a:t>med</a:t>
            </a:r>
            <a:r>
              <a:rPr lang="da-DK" sz="1900" spc="75" dirty="0">
                <a:latin typeface="Montserrat Light" panose="00000400000000000000" pitchFamily="50" charset="0"/>
              </a:rPr>
              <a:t> </a:t>
            </a:r>
            <a:r>
              <a:rPr lang="da-DK" sz="1900" spc="-5" dirty="0">
                <a:latin typeface="Montserrat Light" panose="00000400000000000000" pitchFamily="50" charset="0"/>
              </a:rPr>
              <a:t>markedsføring</a:t>
            </a:r>
            <a:endParaRPr lang="da-DK" sz="1900" dirty="0">
              <a:latin typeface="Montserrat Light" panose="00000400000000000000" pitchFamily="50" charset="0"/>
              <a:cs typeface="Lucida Sans Unicode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315961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1D1D1C"/>
            </a:gs>
            <a:gs pos="100000">
              <a:srgbClr val="141313"/>
            </a:gs>
          </a:gsLst>
          <a:path path="circle">
            <a:fillToRect l="100000" t="100000"/>
          </a:path>
          <a:tileRect r="-100000" b="-10000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1" id="{C52EF69F-7AB2-4FE4-9E4A-BE3CE96663F8}" vid="{A45EFA54-1681-4C4A-9CF3-B52C8CC525D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DBUDirektionssekretariatet_Hvid</Template>
  <TotalTime>2211</TotalTime>
  <Words>736</Words>
  <Application>Microsoft Office PowerPoint</Application>
  <PresentationFormat>Skærmshow (16:9)</PresentationFormat>
  <Paragraphs>143</Paragraphs>
  <Slides>12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Montserrat</vt:lpstr>
      <vt:lpstr>Montserrat Light</vt:lpstr>
      <vt:lpstr>Montserrat Semi Bold</vt:lpstr>
      <vt:lpstr>Kontortema</vt:lpstr>
      <vt:lpstr>PowerPoint-præsentation</vt:lpstr>
      <vt:lpstr>NYE PERSONDATAREGLER – TIL DIG og DIN FORENING</vt:lpstr>
      <vt:lpstr>Hvad er personoplysninger?</vt:lpstr>
      <vt:lpstr>Hvad er en ”behandling”? </vt:lpstr>
      <vt:lpstr>Persondata i dansk fodbold</vt:lpstr>
      <vt:lpstr>Persondata i dansk fodbold</vt:lpstr>
      <vt:lpstr>Persondata i dansk fodbold</vt:lpstr>
      <vt:lpstr>Persondata i dansk fodbold</vt:lpstr>
      <vt:lpstr>Persondata i dansk fodbold</vt:lpstr>
      <vt:lpstr>Persondata i dansk fodbold</vt:lpstr>
      <vt:lpstr>Persondata i dansk fodbold</vt:lpstr>
      <vt:lpstr>Persondata i dansk fodbold</vt:lpstr>
    </vt:vector>
  </TitlesOfParts>
  <Company>DBU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DBU Powerpoint skabelon</dc:title>
  <dc:creator>Tanja Koch Rasmussen - DBU</dc:creator>
  <cp:lastModifiedBy>Tanja Koch Rasmussen</cp:lastModifiedBy>
  <cp:revision>37</cp:revision>
  <cp:lastPrinted>2012-09-26T10:18:05Z</cp:lastPrinted>
  <dcterms:created xsi:type="dcterms:W3CDTF">2018-03-14T13:00:59Z</dcterms:created>
  <dcterms:modified xsi:type="dcterms:W3CDTF">2019-02-27T12:15:41Z</dcterms:modified>
</cp:coreProperties>
</file>